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3" r:id="rId6"/>
    <p:sldId id="271" r:id="rId7"/>
    <p:sldId id="272" r:id="rId8"/>
    <p:sldId id="260" r:id="rId9"/>
    <p:sldId id="270" r:id="rId10"/>
    <p:sldId id="274" r:id="rId11"/>
    <p:sldId id="275" r:id="rId12"/>
    <p:sldId id="276" r:id="rId13"/>
    <p:sldId id="261" r:id="rId14"/>
    <p:sldId id="267" r:id="rId15"/>
    <p:sldId id="273" r:id="rId16"/>
    <p:sldId id="264" r:id="rId17"/>
    <p:sldId id="265" r:id="rId18"/>
    <p:sldId id="266" r:id="rId19"/>
    <p:sldId id="269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D8B3-D2FC-4C87-979D-64BFC1F8931E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B63C-D653-4D47-A8C0-8745AB4034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32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D8B3-D2FC-4C87-979D-64BFC1F8931E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B63C-D653-4D47-A8C0-8745AB4034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590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D8B3-D2FC-4C87-979D-64BFC1F8931E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B63C-D653-4D47-A8C0-8745AB4034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797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D8B3-D2FC-4C87-979D-64BFC1F8931E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B63C-D653-4D47-A8C0-8745AB4034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0313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D8B3-D2FC-4C87-979D-64BFC1F8931E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B63C-D653-4D47-A8C0-8745AB4034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099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D8B3-D2FC-4C87-979D-64BFC1F8931E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B63C-D653-4D47-A8C0-8745AB4034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782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D8B3-D2FC-4C87-979D-64BFC1F8931E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B63C-D653-4D47-A8C0-8745AB4034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44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D8B3-D2FC-4C87-979D-64BFC1F8931E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B63C-D653-4D47-A8C0-8745AB4034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224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D8B3-D2FC-4C87-979D-64BFC1F8931E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B63C-D653-4D47-A8C0-8745AB4034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6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D8B3-D2FC-4C87-979D-64BFC1F8931E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B63C-D653-4D47-A8C0-8745AB4034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284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D8B3-D2FC-4C87-979D-64BFC1F8931E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0B63C-D653-4D47-A8C0-8745AB4034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272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FD8B3-D2FC-4C87-979D-64BFC1F8931E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0B63C-D653-4D47-A8C0-8745AB4034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632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"/>
            <a:ext cx="12192000" cy="6849280"/>
          </a:xfrm>
          <a:prstGeom prst="rect">
            <a:avLst/>
          </a:prstGeom>
          <a:noFill/>
        </p:spPr>
      </p:pic>
      <p:sp>
        <p:nvSpPr>
          <p:cNvPr id="6" name="Подзаголовок 2"/>
          <p:cNvSpPr>
            <a:spLocks noGrp="1"/>
          </p:cNvSpPr>
          <p:nvPr>
            <p:ph type="ctrTitle"/>
          </p:nvPr>
        </p:nvSpPr>
        <p:spPr>
          <a:xfrm>
            <a:off x="1447800" y="822121"/>
            <a:ext cx="9448800" cy="4118995"/>
          </a:xfrm>
        </p:spPr>
        <p:txBody>
          <a:bodyPr>
            <a:normAutofit/>
          </a:bodyPr>
          <a:lstStyle/>
          <a:p>
            <a:r>
              <a:rPr lang="ru-RU" sz="4800" dirty="0" smtClean="0">
                <a:solidFill>
                  <a:schemeClr val="bg1"/>
                </a:solidFill>
              </a:rPr>
              <a:t>Дипломная работа на тему: </a:t>
            </a:r>
            <a:r>
              <a:rPr lang="ru-RU" sz="4700" dirty="0" smtClean="0">
                <a:solidFill>
                  <a:schemeClr val="bg1"/>
                </a:solidFill>
              </a:rPr>
              <a:t>создание системы автоматизированного тестирования на языке </a:t>
            </a:r>
            <a:r>
              <a:rPr lang="ru-RU" sz="4700" dirty="0" err="1" smtClean="0">
                <a:solidFill>
                  <a:schemeClr val="bg1"/>
                </a:solidFill>
              </a:rPr>
              <a:t>Java</a:t>
            </a:r>
            <a:r>
              <a:rPr lang="ru-RU" sz="4700" dirty="0" smtClean="0">
                <a:solidFill>
                  <a:schemeClr val="bg1"/>
                </a:solidFill>
              </a:rPr>
              <a:t> с использованием </a:t>
            </a:r>
            <a:r>
              <a:rPr lang="ru-RU" sz="4700" dirty="0" err="1" smtClean="0">
                <a:solidFill>
                  <a:schemeClr val="bg1"/>
                </a:solidFill>
              </a:rPr>
              <a:t>фреймворка</a:t>
            </a:r>
            <a:r>
              <a:rPr lang="ru-RU" sz="4700" dirty="0" smtClean="0">
                <a:solidFill>
                  <a:schemeClr val="bg1"/>
                </a:solidFill>
              </a:rPr>
              <a:t> </a:t>
            </a:r>
            <a:r>
              <a:rPr lang="ru-RU" sz="4700" dirty="0" err="1" smtClean="0">
                <a:solidFill>
                  <a:schemeClr val="bg1"/>
                </a:solidFill>
              </a:rPr>
              <a:t>Selenium</a:t>
            </a:r>
            <a:r>
              <a:rPr lang="ru-RU" sz="4700" dirty="0" smtClean="0">
                <a:solidFill>
                  <a:schemeClr val="bg1"/>
                </a:solidFill>
              </a:rPr>
              <a:t> для </a:t>
            </a:r>
            <a:r>
              <a:rPr lang="ru-RU" sz="4700" dirty="0" err="1" smtClean="0">
                <a:solidFill>
                  <a:schemeClr val="bg1"/>
                </a:solidFill>
              </a:rPr>
              <a:t>web</a:t>
            </a:r>
            <a:r>
              <a:rPr lang="ru-RU" sz="4700" dirty="0" smtClean="0">
                <a:solidFill>
                  <a:schemeClr val="bg1"/>
                </a:solidFill>
              </a:rPr>
              <a:t>-сайта www.28oi.ru</a:t>
            </a:r>
            <a:endParaRPr lang="ru-RU" sz="47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3905" y="5251509"/>
            <a:ext cx="4479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Бузин Сергей Михайлович</a:t>
            </a:r>
          </a:p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Группа: </a:t>
            </a:r>
            <a:r>
              <a:rPr lang="en-US" sz="2400" dirty="0" smtClean="0">
                <a:solidFill>
                  <a:schemeClr val="bg1"/>
                </a:solidFill>
              </a:rPr>
              <a:t>QA31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28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"/>
            <a:ext cx="12192000" cy="684928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140412" y="692033"/>
            <a:ext cx="9911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Найденные баги занесены в баг-</a:t>
            </a:r>
            <a:r>
              <a:rPr lang="ru-RU" sz="3600" dirty="0" err="1" smtClean="0">
                <a:solidFill>
                  <a:schemeClr val="bg1"/>
                </a:solidFill>
              </a:rPr>
              <a:t>трекер</a:t>
            </a:r>
            <a:r>
              <a:rPr lang="ru-RU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YouTrack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60" y="1338364"/>
            <a:ext cx="9677077" cy="522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686" y="1968364"/>
            <a:ext cx="446862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4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"/>
            <a:ext cx="12192000" cy="684928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140412" y="692033"/>
            <a:ext cx="9911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Найденные баги занесены в баг-</a:t>
            </a:r>
            <a:r>
              <a:rPr lang="ru-RU" sz="3600" dirty="0" err="1" smtClean="0">
                <a:solidFill>
                  <a:schemeClr val="bg1"/>
                </a:solidFill>
              </a:rPr>
              <a:t>трекер</a:t>
            </a:r>
            <a:r>
              <a:rPr lang="ru-RU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YouTrack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60" y="1338364"/>
            <a:ext cx="9677077" cy="522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733" y="2328364"/>
            <a:ext cx="3713774" cy="3240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780" y="2328364"/>
            <a:ext cx="335129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7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"/>
            <a:ext cx="12192000" cy="684928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140412" y="692033"/>
            <a:ext cx="9911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Найденные баги занесены в баг-</a:t>
            </a:r>
            <a:r>
              <a:rPr lang="ru-RU" sz="3600" dirty="0" err="1" smtClean="0">
                <a:solidFill>
                  <a:schemeClr val="bg1"/>
                </a:solidFill>
              </a:rPr>
              <a:t>трекер</a:t>
            </a:r>
            <a:r>
              <a:rPr lang="ru-RU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YouTrack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60" y="1338364"/>
            <a:ext cx="9677077" cy="522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945" y="2328363"/>
            <a:ext cx="3798621" cy="3240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89" y="2328363"/>
            <a:ext cx="448858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8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"/>
            <a:ext cx="12192000" cy="684928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853488" y="847725"/>
            <a:ext cx="8485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</a:rPr>
              <a:t>Проверка производительности сайта с </a:t>
            </a:r>
            <a:endParaRPr lang="en-US" sz="3600" dirty="0" smtClean="0">
              <a:solidFill>
                <a:schemeClr val="bg1"/>
              </a:solidFill>
            </a:endParaRPr>
          </a:p>
          <a:p>
            <a:pPr algn="ctr"/>
            <a:r>
              <a:rPr lang="ru-RU" sz="3600" dirty="0" smtClean="0">
                <a:solidFill>
                  <a:schemeClr val="bg1"/>
                </a:solidFill>
              </a:rPr>
              <a:t>помощью сервиса: </a:t>
            </a:r>
            <a:r>
              <a:rPr lang="ru-RU" sz="3600" dirty="0" err="1" smtClean="0">
                <a:solidFill>
                  <a:schemeClr val="bg1"/>
                </a:solidFill>
              </a:rPr>
              <a:t>LightHouse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24" y="2285071"/>
            <a:ext cx="4735385" cy="432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672" y="2285071"/>
            <a:ext cx="4777552" cy="43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1604" y="1915739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solidFill>
                  <a:schemeClr val="bg1"/>
                </a:solidFill>
              </a:rPr>
              <a:t>Десктопная</a:t>
            </a:r>
            <a:r>
              <a:rPr lang="ru-RU" dirty="0" smtClean="0">
                <a:solidFill>
                  <a:schemeClr val="bg1"/>
                </a:solidFill>
              </a:rPr>
              <a:t> версия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7564" y="1919004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Мобильная версия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17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"/>
            <a:ext cx="12192000" cy="684928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554019" y="757128"/>
            <a:ext cx="9083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Стек для автоматизированного тестирования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14" name="Рисунок 13" descr="Palentino Blog - Prueba o testing automatizado de sitios web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438" y="4121720"/>
            <a:ext cx="596685" cy="540000"/>
          </a:xfrm>
          <a:prstGeom prst="rect">
            <a:avLst/>
          </a:prstGeom>
        </p:spPr>
      </p:pic>
      <p:pic>
        <p:nvPicPr>
          <p:cNvPr id="15" name="Рисунок 14" descr="Learning &lt;strong&gt;Java&lt;/strong&gt; · GitLab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780" y="2999524"/>
            <a:ext cx="720000" cy="720000"/>
          </a:xfrm>
          <a:prstGeom prst="rect">
            <a:avLst/>
          </a:prstGeom>
        </p:spPr>
      </p:pic>
      <p:pic>
        <p:nvPicPr>
          <p:cNvPr id="16" name="Рисунок 15" descr="Catálogo &gt; Programación &gt; Editores. cdlibre.or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780" y="1967328"/>
            <a:ext cx="720000" cy="72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49085" y="2034941"/>
            <a:ext cx="2197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IntelliJ </a:t>
            </a:r>
            <a:r>
              <a:rPr lang="en-US" sz="3200" b="1" dirty="0">
                <a:solidFill>
                  <a:schemeClr val="bg1"/>
                </a:solidFill>
              </a:rPr>
              <a:t>IDEA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49085" y="3067137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Java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49085" y="4099333"/>
            <a:ext cx="1731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Selenium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54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"/>
            <a:ext cx="12192000" cy="684928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554019" y="757128"/>
            <a:ext cx="9083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Стек для автоматизированного тестирования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13" name="Рисунок 12" descr="&lt;strong&gt;TestNG&lt;/strong&gt; Tutorial - Javatpoin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063" y="1945238"/>
            <a:ext cx="720000" cy="72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49085" y="2034941"/>
            <a:ext cx="1369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TestNG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49085" y="3067137"/>
            <a:ext cx="132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Maven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49085" y="4099333"/>
            <a:ext cx="2393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Allure Report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2" name="Рисунок 1" descr="Automating Your Test Cases with &lt;strong&gt;Allure&lt;/strong&gt; Testops | Ministry of Test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676" y="4170670"/>
            <a:ext cx="584775" cy="584775"/>
          </a:xfrm>
          <a:prstGeom prst="rect">
            <a:avLst/>
          </a:prstGeom>
        </p:spPr>
      </p:pic>
      <p:pic>
        <p:nvPicPr>
          <p:cNvPr id="3" name="Рисунок 2" descr="EditorConfi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86" y="2983821"/>
            <a:ext cx="890356" cy="89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3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"/>
            <a:ext cx="12192000" cy="684928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008106" y="867022"/>
            <a:ext cx="2175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err="1" smtClean="0">
                <a:solidFill>
                  <a:schemeClr val="bg1"/>
                </a:solidFill>
              </a:rPr>
              <a:t>Автотесты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42" y="1513353"/>
            <a:ext cx="6004200" cy="449225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81" y="1875372"/>
            <a:ext cx="5821321" cy="435859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686" y="2229854"/>
            <a:ext cx="5569737" cy="417325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48" y="2555108"/>
            <a:ext cx="5396059" cy="403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9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"/>
            <a:ext cx="12192000" cy="684928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745210" y="739446"/>
            <a:ext cx="2701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Allure-Report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08" y="1494834"/>
            <a:ext cx="5274646" cy="5040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39" y="1494834"/>
            <a:ext cx="5245117" cy="504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269" y="1494834"/>
            <a:ext cx="524491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0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"/>
            <a:ext cx="12192000" cy="6849280"/>
          </a:xfrm>
          <a:prstGeom prst="rect">
            <a:avLst/>
          </a:prstGeom>
          <a:noFill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42" y="1389980"/>
            <a:ext cx="9748373" cy="52420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83794" y="743649"/>
            <a:ext cx="3224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Итоговый отчет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6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"/>
            <a:ext cx="12192000" cy="684928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239113" y="3843043"/>
            <a:ext cx="3713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That is </a:t>
            </a:r>
            <a:r>
              <a:rPr lang="en-US" sz="6000" dirty="0" smtClean="0">
                <a:solidFill>
                  <a:schemeClr val="bg1"/>
                </a:solidFill>
              </a:rPr>
              <a:t>all</a:t>
            </a:r>
            <a:r>
              <a:rPr lang="ru-RU" sz="6000" dirty="0" smtClean="0">
                <a:solidFill>
                  <a:schemeClr val="bg1"/>
                </a:solidFill>
              </a:rPr>
              <a:t>…</a:t>
            </a:r>
            <a:endParaRPr lang="ru-RU" sz="60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6272" y="2279000"/>
            <a:ext cx="7551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https://github.com/iTeRRoR404/ComicStore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&lt;strong&gt;GitHub&lt;/strong&gt; logo PNG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5" y="2211387"/>
            <a:ext cx="79723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4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"/>
            <a:ext cx="12192000" cy="684928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247775" y="1285874"/>
            <a:ext cx="96964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Цели и задачи работы</a:t>
            </a:r>
          </a:p>
          <a:p>
            <a:pPr algn="ctr"/>
            <a:endParaRPr lang="ru-RU" sz="4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Изучить и освоить принципы и методы тестирования веб-приложений.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Изучение основных принципов автоматизированного тестирования и </a:t>
            </a:r>
            <a:r>
              <a:rPr lang="ru-RU" sz="2400" dirty="0" err="1" smtClean="0">
                <a:solidFill>
                  <a:schemeClr val="bg1"/>
                </a:solidFill>
              </a:rPr>
              <a:t>фреймворка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Selenium.</a:t>
            </a:r>
            <a:endParaRPr lang="ru-RU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Провести ручное тестирование сайта с целью выявления дефектов и улучшения пользовательского опыта.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Разработать систему автоматизированного тестирования на языке </a:t>
            </a:r>
            <a:r>
              <a:rPr lang="ru-RU" sz="2400" dirty="0" err="1" smtClean="0">
                <a:solidFill>
                  <a:schemeClr val="bg1"/>
                </a:solidFill>
              </a:rPr>
              <a:t>Java</a:t>
            </a:r>
            <a:r>
              <a:rPr lang="ru-RU" sz="2400" dirty="0" smtClean="0">
                <a:solidFill>
                  <a:schemeClr val="bg1"/>
                </a:solidFill>
              </a:rPr>
              <a:t> с использованием </a:t>
            </a:r>
            <a:r>
              <a:rPr lang="ru-RU" sz="2400" dirty="0" err="1" smtClean="0">
                <a:solidFill>
                  <a:schemeClr val="bg1"/>
                </a:solidFill>
              </a:rPr>
              <a:t>фреймворка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</a:rPr>
              <a:t>Selenium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53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"/>
            <a:ext cx="12192000" cy="6849280"/>
          </a:xfrm>
          <a:prstGeom prst="rect">
            <a:avLst/>
          </a:prstGeom>
          <a:noFill/>
        </p:spPr>
      </p:pic>
      <p:pic>
        <p:nvPicPr>
          <p:cNvPr id="3" name="Рисунок 2" descr="Google Chrome - Википедия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98496" y="3287906"/>
            <a:ext cx="360000" cy="360000"/>
          </a:xfrm>
          <a:prstGeom prst="rect">
            <a:avLst/>
          </a:prstGeom>
        </p:spPr>
      </p:pic>
      <p:pic>
        <p:nvPicPr>
          <p:cNvPr id="4" name="Рисунок 3" descr="&lt;strong&gt;Yandex&lt;/strong&gt; logo 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244" y="4282598"/>
            <a:ext cx="360000" cy="360000"/>
          </a:xfrm>
          <a:prstGeom prst="rect">
            <a:avLst/>
          </a:prstGeom>
        </p:spPr>
      </p:pic>
      <p:pic>
        <p:nvPicPr>
          <p:cNvPr id="6" name="Рисунок 5" descr="Mozilla &lt;strong&gt;Firefox&lt;/strong&gt; - Wikipedia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92" y="3785252"/>
            <a:ext cx="346432" cy="3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86256" y="823503"/>
            <a:ext cx="701948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800" dirty="0" smtClean="0">
                <a:solidFill>
                  <a:schemeClr val="bg1"/>
                </a:solidFill>
              </a:rPr>
              <a:t>Окружение для тестирования </a:t>
            </a:r>
          </a:p>
          <a:p>
            <a:pPr algn="ctr"/>
            <a:r>
              <a:rPr lang="ru-RU" sz="3800" dirty="0" err="1" smtClean="0">
                <a:solidFill>
                  <a:schemeClr val="bg1"/>
                </a:solidFill>
              </a:rPr>
              <a:t>десктопной</a:t>
            </a:r>
            <a:r>
              <a:rPr lang="ru-RU" sz="3800" dirty="0" smtClean="0">
                <a:solidFill>
                  <a:schemeClr val="bg1"/>
                </a:solidFill>
              </a:rPr>
              <a:t> версии сайта</a:t>
            </a:r>
            <a:endParaRPr lang="en-US" sz="3800" dirty="0" smtClean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192878" y="2586077"/>
            <a:ext cx="3247812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Браузеры:</a:t>
            </a:r>
            <a:r>
              <a:rPr lang="ru-RU" sz="4000" dirty="0" smtClean="0">
                <a:solidFill>
                  <a:schemeClr val="bg1"/>
                </a:solidFill>
              </a:rPr>
              <a:t>     </a:t>
            </a:r>
            <a:endParaRPr lang="en-US" sz="4000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Google Chrome     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Fire Fox     </a:t>
            </a:r>
          </a:p>
          <a:p>
            <a:r>
              <a:rPr lang="en-US" sz="3200" dirty="0" err="1" smtClean="0">
                <a:solidFill>
                  <a:schemeClr val="bg1"/>
                </a:solidFill>
              </a:rPr>
              <a:t>Yandex.Browser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86306" y="2647633"/>
            <a:ext cx="563865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Операционная система: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Windows 11 </a:t>
            </a:r>
            <a:r>
              <a:rPr lang="en-US" sz="3200" dirty="0" err="1" smtClean="0">
                <a:solidFill>
                  <a:schemeClr val="bg1"/>
                </a:solidFill>
              </a:rPr>
              <a:t>IoT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ru-RU" sz="3200" dirty="0" smtClean="0">
                <a:solidFill>
                  <a:schemeClr val="bg1"/>
                </a:solidFill>
              </a:rPr>
              <a:t>Корпоративная</a:t>
            </a:r>
          </a:p>
          <a:p>
            <a:r>
              <a:rPr lang="ru-RU" sz="3200" dirty="0" smtClean="0">
                <a:solidFill>
                  <a:schemeClr val="bg1"/>
                </a:solidFill>
              </a:rPr>
              <a:t>Версия </a:t>
            </a:r>
            <a:r>
              <a:rPr lang="en-US" sz="3200" dirty="0" smtClean="0">
                <a:solidFill>
                  <a:schemeClr val="bg1"/>
                </a:solidFill>
              </a:rPr>
              <a:t>22H2</a:t>
            </a:r>
            <a:endParaRPr lang="ru-RU" sz="3200" dirty="0" smtClean="0">
              <a:solidFill>
                <a:schemeClr val="bg1"/>
              </a:solidFill>
            </a:endParaRPr>
          </a:p>
          <a:p>
            <a:r>
              <a:rPr lang="ru-RU" sz="3200" dirty="0" smtClean="0">
                <a:solidFill>
                  <a:schemeClr val="bg1"/>
                </a:solidFill>
              </a:rPr>
              <a:t>Сборка ОС 22621.3155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59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"/>
            <a:ext cx="12192000" cy="6849280"/>
          </a:xfrm>
          <a:prstGeom prst="rect">
            <a:avLst/>
          </a:prstGeom>
          <a:noFill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86" y="1688961"/>
            <a:ext cx="9203824" cy="48893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0817" y="981075"/>
            <a:ext cx="8350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Главная страница тестируемого сайта</a:t>
            </a:r>
            <a:endParaRPr lang="ru-RU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60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"/>
            <a:ext cx="12192000" cy="6849280"/>
          </a:xfrm>
          <a:prstGeom prst="rect">
            <a:avLst/>
          </a:prstGeom>
          <a:noFill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58" y="1243029"/>
            <a:ext cx="9343384" cy="504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71" y="1355357"/>
            <a:ext cx="9343385" cy="504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84" y="1528334"/>
            <a:ext cx="9343385" cy="504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30025" y="652862"/>
            <a:ext cx="350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Тест-кейсы в </a:t>
            </a:r>
            <a:r>
              <a:rPr lang="en-US" sz="3600" dirty="0" smtClean="0">
                <a:solidFill>
                  <a:schemeClr val="bg1"/>
                </a:solidFill>
              </a:rPr>
              <a:t>Xcel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42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"/>
            <a:ext cx="12192000" cy="684928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140238" y="709026"/>
            <a:ext cx="391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Тест-кейсы в </a:t>
            </a:r>
            <a:r>
              <a:rPr lang="en-US" sz="3600" dirty="0" smtClean="0">
                <a:solidFill>
                  <a:schemeClr val="bg1"/>
                </a:solidFill>
              </a:rPr>
              <a:t>Test </a:t>
            </a:r>
            <a:r>
              <a:rPr lang="en-US" sz="3600" dirty="0">
                <a:solidFill>
                  <a:schemeClr val="bg1"/>
                </a:solidFill>
              </a:rPr>
              <a:t>I</a:t>
            </a:r>
            <a:r>
              <a:rPr lang="en-US" sz="3600" dirty="0" smtClean="0">
                <a:solidFill>
                  <a:schemeClr val="bg1"/>
                </a:solidFill>
              </a:rPr>
              <a:t>T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8" y="1355357"/>
            <a:ext cx="10058400" cy="520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8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"/>
            <a:ext cx="12192000" cy="684928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140238" y="709026"/>
            <a:ext cx="391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Тест-кейсы в </a:t>
            </a:r>
            <a:r>
              <a:rPr lang="en-US" sz="3600" dirty="0" smtClean="0">
                <a:solidFill>
                  <a:schemeClr val="bg1"/>
                </a:solidFill>
              </a:rPr>
              <a:t>Test </a:t>
            </a:r>
            <a:r>
              <a:rPr lang="en-US" sz="3600" dirty="0">
                <a:solidFill>
                  <a:schemeClr val="bg1"/>
                </a:solidFill>
              </a:rPr>
              <a:t>I</a:t>
            </a:r>
            <a:r>
              <a:rPr lang="en-US" sz="3600" dirty="0" smtClean="0">
                <a:solidFill>
                  <a:schemeClr val="bg1"/>
                </a:solidFill>
              </a:rPr>
              <a:t>T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45" y="1269338"/>
            <a:ext cx="7029613" cy="504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232" y="1439023"/>
            <a:ext cx="7027531" cy="504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62" y="1583775"/>
            <a:ext cx="702018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2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"/>
            <a:ext cx="12192000" cy="6849280"/>
          </a:xfrm>
          <a:prstGeom prst="rect">
            <a:avLst/>
          </a:prstGeom>
          <a:noFill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306" y="1439031"/>
            <a:ext cx="9343385" cy="504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0412" y="692033"/>
            <a:ext cx="9911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Найденные баги занесены в баг-</a:t>
            </a:r>
            <a:r>
              <a:rPr lang="ru-RU" sz="3600" dirty="0" err="1" smtClean="0">
                <a:solidFill>
                  <a:schemeClr val="bg1"/>
                </a:solidFill>
              </a:rPr>
              <a:t>трекер</a:t>
            </a:r>
            <a:r>
              <a:rPr lang="ru-RU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YouTrack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5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"/>
            <a:ext cx="12192000" cy="684928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140412" y="692033"/>
            <a:ext cx="9911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Найденные баги занесены в баг-</a:t>
            </a:r>
            <a:r>
              <a:rPr lang="ru-RU" sz="3600" dirty="0" err="1" smtClean="0">
                <a:solidFill>
                  <a:schemeClr val="bg1"/>
                </a:solidFill>
              </a:rPr>
              <a:t>трекер</a:t>
            </a:r>
            <a:r>
              <a:rPr lang="ru-RU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YouTrack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5" y="1262589"/>
            <a:ext cx="9984787" cy="538598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12" y="1262589"/>
            <a:ext cx="4648200" cy="52768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387" y="1262589"/>
            <a:ext cx="46482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4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158</Words>
  <Application>Microsoft Office PowerPoint</Application>
  <PresentationFormat>Широкоэкранный</PresentationFormat>
  <Paragraphs>45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Тема Office</vt:lpstr>
      <vt:lpstr>Дипломная работа на тему: создание системы автоматизированного тестирования на языке Java с использованием фреймворка Selenium для web-сайта www.28oi.ru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Дипломная работа на тему: создание системы автоматизированного тестирования на языке Java с использованием фреймворка Selenium web-сайта www.28oi.ru</dc:title>
  <dc:creator>Admin</dc:creator>
  <cp:lastModifiedBy>Admin</cp:lastModifiedBy>
  <cp:revision>39</cp:revision>
  <dcterms:created xsi:type="dcterms:W3CDTF">2024-03-24T15:11:39Z</dcterms:created>
  <dcterms:modified xsi:type="dcterms:W3CDTF">2024-04-11T00:37:26Z</dcterms:modified>
</cp:coreProperties>
</file>